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614c7fe2e_15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614c7fe2e_15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614c7fe2e_1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0614c7fe2e_1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614c7fe2e_1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614c7fe2e_1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614c7fe2e_1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0614c7fe2e_1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0614c7fe2e_1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0614c7fe2e_1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614c7fe2e_1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0614c7fe2e_1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614c7fe2e_15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614c7fe2e_15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0614c7fe2e_15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0614c7fe2e_15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0" y="4350900"/>
            <a:ext cx="519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390"/>
              <a:t>Ehsan Kahrizi and kishore ragul</a:t>
            </a:r>
            <a:endParaRPr sz="239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300" y="0"/>
            <a:ext cx="36357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0" y="0"/>
            <a:ext cx="55083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</a:rPr>
              <a:t>Analyzing Music Listening Trends (Popularity, Audio Features, and Patterns Using Spotify Data</a:t>
            </a:r>
            <a:endParaRPr b="1"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6025" y="2132850"/>
            <a:ext cx="2257975" cy="301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"/>
            <a:ext cx="3313973" cy="22092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13975" y="0"/>
            <a:ext cx="2016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Taylor Swift</a:t>
            </a:r>
            <a:endParaRPr b="1" sz="1900"/>
          </a:p>
        </p:txBody>
      </p:sp>
      <p:sp>
        <p:nvSpPr>
          <p:cNvPr id="64" name="Google Shape;64;p14"/>
          <p:cNvSpPr txBox="1"/>
          <p:nvPr/>
        </p:nvSpPr>
        <p:spPr>
          <a:xfrm>
            <a:off x="6885950" y="1511550"/>
            <a:ext cx="225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Bruno Mars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5563" y="1060450"/>
            <a:ext cx="2888852" cy="1926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600000" y="29869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The Weeknd</a:t>
            </a:r>
            <a:endParaRPr b="1" sz="20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508558"/>
            <a:ext cx="3000000" cy="18781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0" y="438667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Billie Eilish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1800" y="-2"/>
            <a:ext cx="2482250" cy="9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300" y="0"/>
            <a:ext cx="60787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0" y="858300"/>
            <a:ext cx="31860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</a:t>
            </a:r>
            <a:r>
              <a:rPr b="1" lang="en" sz="1800">
                <a:solidFill>
                  <a:schemeClr val="dk1"/>
                </a:solidFill>
              </a:rPr>
              <a:t>op tracks of four artists: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Billie Eilish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The Weeknd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Taylor Swift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Bruno Mars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Most</a:t>
            </a:r>
            <a:r>
              <a:rPr b="1" lang="en" sz="2000">
                <a:solidFill>
                  <a:schemeClr val="accent1"/>
                </a:solidFill>
              </a:rPr>
              <a:t> popular </a:t>
            </a:r>
            <a:r>
              <a:rPr b="1" lang="en" sz="2000">
                <a:solidFill>
                  <a:schemeClr val="accent1"/>
                </a:solidFill>
              </a:rPr>
              <a:t>tracks</a:t>
            </a:r>
            <a:endParaRPr b="1" sz="2000">
              <a:solidFill>
                <a:schemeClr val="accent1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0" y="3407400"/>
            <a:ext cx="58488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Billie Eilish (Birds of a feather)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and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Bruno Mars's top tracks (Die with a smile) 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500" y="3190750"/>
            <a:ext cx="8403550" cy="19527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507875" y="1821925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980000"/>
                </a:solidFill>
              </a:rPr>
              <a:t>Billie Eilish has the highest mean popularity (92.1) with low standard deviation</a:t>
            </a:r>
            <a:endParaRPr sz="1500">
              <a:solidFill>
                <a:srgbClr val="980000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0" y="0"/>
            <a:ext cx="3174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1"/>
                </a:solidFill>
              </a:rPr>
              <a:t>D</a:t>
            </a:r>
            <a:r>
              <a:rPr b="1" lang="en" sz="2200">
                <a:solidFill>
                  <a:schemeClr val="accent1"/>
                </a:solidFill>
              </a:rPr>
              <a:t>escriptive statistics for track popularity across four artists</a:t>
            </a:r>
            <a:endParaRPr b="1" sz="2200">
              <a:solidFill>
                <a:schemeClr val="accent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87000" y="1695800"/>
            <a:ext cx="3996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Mean (Average)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Standard Deviation (std)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Minimum (min)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Maximum (max)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Percentiles (25%, 50%, 75%)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525" y="0"/>
            <a:ext cx="5909475" cy="31346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0" y="0"/>
            <a:ext cx="37065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Distribution of five audio features:</a:t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danceability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energy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Valence =&gt; positivity of a song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tempo =&gt; beats/min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loudness</a:t>
            </a:r>
            <a:endParaRPr b="1" sz="1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0" y="3349575"/>
            <a:ext cx="9144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lang="en" sz="1500" u="sng"/>
              <a:t>danceability</a:t>
            </a:r>
            <a:r>
              <a:rPr lang="en" sz="1500"/>
              <a:t> and </a:t>
            </a:r>
            <a:r>
              <a:rPr lang="en" sz="1500" u="sng"/>
              <a:t>energy</a:t>
            </a:r>
            <a:r>
              <a:rPr lang="en" sz="1500"/>
              <a:t> features show relatively uniform distributions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</a:t>
            </a:r>
            <a:r>
              <a:rPr lang="en" sz="1500"/>
              <a:t>imilarity between the distributions of </a:t>
            </a:r>
            <a:r>
              <a:rPr lang="en" sz="1500" u="sng"/>
              <a:t>Valence</a:t>
            </a:r>
            <a:r>
              <a:rPr lang="en" sz="1500"/>
              <a:t> and </a:t>
            </a:r>
            <a:r>
              <a:rPr lang="en" sz="1500" u="sng"/>
              <a:t>Tempo</a:t>
            </a:r>
            <a:r>
              <a:rPr lang="en" sz="1500"/>
              <a:t> distribution, indicating that we have the highest frequency in low-range beats/min and low-range Valence.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lang="en" sz="1500" u="sng"/>
              <a:t>loudness</a:t>
            </a:r>
            <a:r>
              <a:rPr lang="en" sz="1500"/>
              <a:t> (dB) clusters around a specific range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725" y="0"/>
            <a:ext cx="3924300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0" y="0"/>
            <a:ext cx="5141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Correlation matrix between the audio features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0" y="3328575"/>
            <a:ext cx="9144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strongest positive correlation that we have seen is between </a:t>
            </a:r>
            <a:r>
              <a:rPr lang="en" u="sng"/>
              <a:t>energy</a:t>
            </a:r>
            <a:r>
              <a:rPr lang="en"/>
              <a:t> and </a:t>
            </a:r>
            <a:r>
              <a:rPr lang="en" u="sng"/>
              <a:t>loudness</a:t>
            </a:r>
            <a:r>
              <a:rPr lang="en"/>
              <a:t>, which is around 0.73.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second top positive correlation is a moderate positive correlation between </a:t>
            </a:r>
            <a:r>
              <a:rPr lang="en" u="sng"/>
              <a:t>tempo</a:t>
            </a:r>
            <a:r>
              <a:rPr lang="en"/>
              <a:t> and </a:t>
            </a:r>
            <a:r>
              <a:rPr lang="en" u="sng"/>
              <a:t>popularity</a:t>
            </a:r>
            <a:r>
              <a:rPr lang="en"/>
              <a:t>, around 0.59.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 correlations are observed between </a:t>
            </a:r>
            <a:r>
              <a:rPr lang="en" u="sng"/>
              <a:t>popularity</a:t>
            </a:r>
            <a:r>
              <a:rPr lang="en"/>
              <a:t> and </a:t>
            </a:r>
            <a:r>
              <a:rPr lang="en" u="sng"/>
              <a:t>danceability</a:t>
            </a:r>
            <a:r>
              <a:rPr lang="en"/>
              <a:t>, which is around -0.19, and also </a:t>
            </a:r>
            <a:r>
              <a:rPr lang="en" u="sng"/>
              <a:t>valence</a:t>
            </a:r>
            <a:r>
              <a:rPr lang="en"/>
              <a:t> and </a:t>
            </a:r>
            <a:r>
              <a:rPr lang="en" u="sng"/>
              <a:t>energy</a:t>
            </a:r>
            <a:r>
              <a:rPr lang="en"/>
              <a:t>, which is -0.16.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275" y="1536975"/>
            <a:ext cx="7306725" cy="360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0" y="0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Listening to songs at different times (Morning and Evening)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0" y="538800"/>
            <a:ext cx="9144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All </a:t>
            </a:r>
            <a:r>
              <a:rPr lang="en" sz="1500"/>
              <a:t>the tracks in the morning are more listened.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"Maya Nadhi" has the highest listening time in both the morning and evening.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16375"/>
            <a:ext cx="4443649" cy="282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2400" y="4002700"/>
            <a:ext cx="3771601" cy="11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0" y="888300"/>
            <a:ext cx="50922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</a:t>
            </a:r>
            <a:r>
              <a:rPr lang="en" sz="1600"/>
              <a:t>he </a:t>
            </a:r>
            <a:r>
              <a:rPr lang="en" sz="1600" u="sng"/>
              <a:t>Spring</a:t>
            </a:r>
            <a:r>
              <a:rPr lang="en" sz="1600"/>
              <a:t> has the highest median listening time</a:t>
            </a:r>
            <a:endParaRPr sz="16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range of listening times in </a:t>
            </a:r>
            <a:r>
              <a:rPr lang="en" sz="1600" u="sng"/>
              <a:t>Spring</a:t>
            </a:r>
            <a:r>
              <a:rPr lang="en" sz="1600"/>
              <a:t> and </a:t>
            </a:r>
            <a:r>
              <a:rPr lang="en" sz="1600" u="sng"/>
              <a:t>Fall</a:t>
            </a:r>
            <a:r>
              <a:rPr lang="en" sz="1600"/>
              <a:t> is wider in comparison with Winter and Summer.</a:t>
            </a:r>
            <a:endParaRPr sz="1600"/>
          </a:p>
        </p:txBody>
      </p:sp>
      <p:sp>
        <p:nvSpPr>
          <p:cNvPr id="114" name="Google Shape;114;p20"/>
          <p:cNvSpPr txBox="1"/>
          <p:nvPr/>
        </p:nvSpPr>
        <p:spPr>
          <a:xfrm>
            <a:off x="0" y="0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Seasonality</a:t>
            </a:r>
            <a:r>
              <a:rPr b="1" lang="en" sz="2300">
                <a:solidFill>
                  <a:schemeClr val="accent1"/>
                </a:solidFill>
              </a:rPr>
              <a:t> patterns (</a:t>
            </a:r>
            <a:r>
              <a:rPr b="1" lang="en" sz="2300">
                <a:solidFill>
                  <a:schemeClr val="accent1"/>
                </a:solidFill>
              </a:rPr>
              <a:t>Winter, Spring, Summer, and Fall</a:t>
            </a:r>
            <a:r>
              <a:rPr b="1" lang="en" sz="2300">
                <a:solidFill>
                  <a:schemeClr val="accent1"/>
                </a:solidFill>
              </a:rPr>
              <a:t>)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5541300" y="888300"/>
            <a:ext cx="36027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The t-test: no statistically significant differences in listening times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Winter and Summer =&gt; </a:t>
            </a:r>
            <a:r>
              <a:rPr lang="en" sz="1700">
                <a:solidFill>
                  <a:schemeClr val="dk1"/>
                </a:solidFill>
              </a:rPr>
              <a:t>0.958. 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Spring and Fall =&gt; 0.968.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/>
        </p:nvSpPr>
        <p:spPr>
          <a:xfrm>
            <a:off x="0" y="0"/>
            <a:ext cx="89322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80000"/>
                </a:solidFill>
              </a:rPr>
              <a:t>Track Popularity Distribution</a:t>
            </a:r>
            <a:r>
              <a:rPr lang="en" sz="1500">
                <a:solidFill>
                  <a:srgbClr val="980000"/>
                </a:solidFill>
              </a:rPr>
              <a:t>: </a:t>
            </a:r>
            <a:r>
              <a:rPr lang="en" sz="1500">
                <a:solidFill>
                  <a:schemeClr val="dk1"/>
                </a:solidFill>
              </a:rPr>
              <a:t>The bar chart analysis shows that </a:t>
            </a:r>
            <a:r>
              <a:rPr b="1" lang="en" sz="1500">
                <a:solidFill>
                  <a:schemeClr val="dk1"/>
                </a:solidFill>
              </a:rPr>
              <a:t>Billie Eilish</a:t>
            </a:r>
            <a:r>
              <a:rPr lang="en" sz="1500">
                <a:solidFill>
                  <a:schemeClr val="dk1"/>
                </a:solidFill>
              </a:rPr>
              <a:t> and </a:t>
            </a:r>
            <a:r>
              <a:rPr lang="en" sz="1450">
                <a:solidFill>
                  <a:schemeClr val="dk1"/>
                </a:solidFill>
              </a:rPr>
              <a:t>Bruno Mars's</a:t>
            </a:r>
            <a:r>
              <a:rPr lang="en" sz="1500">
                <a:solidFill>
                  <a:schemeClr val="dk1"/>
                </a:solidFill>
              </a:rPr>
              <a:t> tracks</a:t>
            </a:r>
            <a:r>
              <a:rPr lang="en" sz="1500">
                <a:solidFill>
                  <a:schemeClr val="dk1"/>
                </a:solidFill>
              </a:rPr>
              <a:t> generally have higher popularity scores compared to others. This indicates that their music resonates more with listeners in the dataset.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80000"/>
                </a:solidFill>
              </a:rPr>
              <a:t>Descriptive Statistics</a:t>
            </a:r>
            <a:r>
              <a:rPr lang="en" sz="1500">
                <a:solidFill>
                  <a:srgbClr val="980000"/>
                </a:solidFill>
              </a:rPr>
              <a:t>: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Also, we found that the </a:t>
            </a:r>
            <a:r>
              <a:rPr b="1" lang="en" sz="1500">
                <a:solidFill>
                  <a:schemeClr val="dk1"/>
                </a:solidFill>
              </a:rPr>
              <a:t>Weeknd's tracks have the most consistent popularity scores</a:t>
            </a:r>
            <a:r>
              <a:rPr lang="en" sz="1500">
                <a:solidFill>
                  <a:schemeClr val="dk1"/>
                </a:solidFill>
              </a:rPr>
              <a:t> (low standard deviation), while Bruno Mars has the widest range of popularity that indicates varied reception among his tracks.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80000"/>
                </a:solidFill>
              </a:rPr>
              <a:t>Audio Feature Analysis</a:t>
            </a:r>
            <a:r>
              <a:rPr lang="en" sz="1500">
                <a:solidFill>
                  <a:srgbClr val="980000"/>
                </a:solidFill>
              </a:rPr>
              <a:t>: </a:t>
            </a:r>
            <a:r>
              <a:rPr lang="en" sz="1500">
                <a:solidFill>
                  <a:schemeClr val="dk1"/>
                </a:solidFill>
              </a:rPr>
              <a:t>For analyzing the future of the track, </a:t>
            </a:r>
            <a:r>
              <a:rPr b="1" lang="en" sz="1500">
                <a:solidFill>
                  <a:schemeClr val="dk1"/>
                </a:solidFill>
              </a:rPr>
              <a:t>we found that High energy and loudness are positively correlated,</a:t>
            </a:r>
            <a:r>
              <a:rPr lang="en" sz="1500">
                <a:solidFill>
                  <a:schemeClr val="dk1"/>
                </a:solidFill>
              </a:rPr>
              <a:t> which indicates a strong relationship between these features in popular tracks.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80000"/>
                </a:solidFill>
              </a:rPr>
              <a:t>Time-of-Day Listening Patterns</a:t>
            </a:r>
            <a:r>
              <a:rPr lang="en" sz="1500">
                <a:solidFill>
                  <a:srgbClr val="980000"/>
                </a:solidFill>
              </a:rPr>
              <a:t>: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The listening time heatmap shows that most tracks are </a:t>
            </a:r>
            <a:r>
              <a:rPr b="1" lang="en" sz="1500">
                <a:solidFill>
                  <a:schemeClr val="dk1"/>
                </a:solidFill>
              </a:rPr>
              <a:t>more popular in the morning.</a:t>
            </a:r>
            <a:r>
              <a:rPr lang="en" sz="1500">
                <a:solidFill>
                  <a:schemeClr val="dk1"/>
                </a:solidFill>
              </a:rPr>
              <a:t> Also, some tracks like </a:t>
            </a:r>
            <a:r>
              <a:rPr b="1" lang="en" sz="1500">
                <a:solidFill>
                  <a:schemeClr val="dk1"/>
                </a:solidFill>
              </a:rPr>
              <a:t>"Maya Nadhi"</a:t>
            </a:r>
            <a:r>
              <a:rPr lang="en" sz="1500">
                <a:solidFill>
                  <a:schemeClr val="dk1"/>
                </a:solidFill>
              </a:rPr>
              <a:t> have consistently high listening times during both morning and evening.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980000"/>
                </a:solidFill>
              </a:rPr>
              <a:t>Seasonal Listening Behavior</a:t>
            </a:r>
            <a:r>
              <a:rPr lang="en" sz="1500">
                <a:solidFill>
                  <a:srgbClr val="980000"/>
                </a:solidFill>
              </a:rPr>
              <a:t>: </a:t>
            </a:r>
            <a:r>
              <a:rPr lang="en" sz="1500">
                <a:solidFill>
                  <a:schemeClr val="dk1"/>
                </a:solidFill>
              </a:rPr>
              <a:t>The seasonal box plot shows that listening times vary across seasons, with </a:t>
            </a:r>
            <a:r>
              <a:rPr b="1" lang="en" sz="1500">
                <a:solidFill>
                  <a:schemeClr val="dk1"/>
                </a:solidFill>
              </a:rPr>
              <a:t>Spring having the highest median listening time</a:t>
            </a:r>
            <a:r>
              <a:rPr lang="en" sz="1500">
                <a:solidFill>
                  <a:schemeClr val="dk1"/>
                </a:solidFill>
              </a:rPr>
              <a:t>. But, </a:t>
            </a:r>
            <a:r>
              <a:rPr b="1" lang="en" sz="1500">
                <a:solidFill>
                  <a:schemeClr val="dk1"/>
                </a:solidFill>
              </a:rPr>
              <a:t>the t-test results tell us that these variations are not statistically significant,</a:t>
            </a:r>
            <a:r>
              <a:rPr lang="en" sz="1500">
                <a:solidFill>
                  <a:schemeClr val="dk1"/>
                </a:solidFill>
              </a:rPr>
              <a:t> so we can say that seasonal changes do not have a major effect on listening generally.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